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924" r:id="rId2"/>
    <p:sldId id="1607" r:id="rId3"/>
    <p:sldId id="1618" r:id="rId4"/>
    <p:sldId id="1619" r:id="rId5"/>
    <p:sldId id="1608" r:id="rId6"/>
    <p:sldId id="1620" r:id="rId7"/>
    <p:sldId id="1621" r:id="rId8"/>
    <p:sldId id="2926" r:id="rId9"/>
    <p:sldId id="292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6327"/>
  </p:normalViewPr>
  <p:slideViewPr>
    <p:cSldViewPr snapToGrid="0">
      <p:cViewPr varScale="1">
        <p:scale>
          <a:sx n="127" d="100"/>
          <a:sy n="127" d="100"/>
        </p:scale>
        <p:origin x="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png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B4DD8-ED0C-104F-A057-FC815C6AD639}" type="datetimeFigureOut">
              <a:rPr lang="en-US" smtClean="0"/>
              <a:t>1/3/25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C2157-A109-6948-BFBC-E006421011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4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3F881E-A2E6-D14A-8A2D-A88E6D716B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63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E1ADF-8B86-AB0E-2551-DB95DC0E1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50C96D-56C7-ABE8-3E96-5F22FCF25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1C9D2-F09D-9555-F4C4-37E43FA7D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FC36-1078-CAAA-F80E-C44D641B7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E1E6B-1523-1D3A-0951-89DE05D81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6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D2184-72D1-A5E0-E347-EED291068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6BD08-A8EE-9892-91F4-79609F7B1E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C25ED-CBB1-0670-B013-DD8242CE7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862FB-4F89-B07A-BB32-BEE6C48C2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E0520-3935-B432-3A1C-A758863CB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9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641443-198A-049A-A02E-A4418939EA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B3EC8A-4973-3693-EF05-FE7BB0E666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A631B-48EA-1BE3-9DF8-457234EE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4BA10-9ADC-6F25-AA01-5F7C2C484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9A093-CAC7-AAB6-6E2E-2DD89F40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162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A88FE-19D0-923A-E94F-BD8B2CEAC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D3F83-FDBD-2A29-4F88-973AD08E2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8DD5E-1DCB-4CB7-6F4F-0242AA7E9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1F737-54A8-E035-58F8-7202878B2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91D46-6790-1007-781D-123C18AB1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254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D2960-9FE1-3922-B759-77C9A45C9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1CE7C-CCC9-38BF-0F64-D13BFCCE2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5684D-C100-05B8-9449-95C780965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5EE84-7708-99D1-0311-E421A396C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82AAF-64F2-A6BC-94B6-7796D7572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682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ED7B8-1088-9BB3-6628-A78BAF993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601C6-8244-CFC6-E487-6EF2589D40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DF561-247D-978F-1CC6-85C8B83B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D88CAB-0491-E1EA-175F-CE4B89465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B6AC2-BFC6-75D4-9415-F7E39F03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E7458F-ED06-F8BE-6163-18929CE3F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28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3E10D-5EEA-0656-D973-290FC0865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23409-D164-4A57-143E-07DA8CD46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A90D01-8839-A135-AC0E-2A9FF0B0D7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FA8FE8-2967-66E8-3393-D8183FD880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8F958C-30D9-31A4-9EDF-5A7B0F34D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0E2A2F-D2D6-DCBE-E120-EA69E498A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19C32-FC44-B5E7-C18C-8C31F6E13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B763E-0E06-0F09-D0A2-2665FE583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6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DB5FB-3988-2780-B537-4C06822E7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F6B83-3D96-BEB3-7EF4-0C47CF775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12820E-9C77-059F-FD9D-6F2D295A6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DB3018-5646-2542-3CA4-1CF16C5A0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73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57053B-28F2-2522-BD4A-ACF65EC62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2BC425-2972-049B-A104-EF2F4640B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7F147E-7B4A-744B-110D-57C24A4DB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690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36852-CF6E-17C5-BCFC-4AEC9BE7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39595-0F33-1065-E1D5-213617126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D88C56-730E-2B1B-EE27-36275A8F7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1BB20-89F6-7292-7DC3-AB774A715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E345D-660E-AABC-6123-E5D9A7E51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50D12-F930-7D07-A910-468B2341C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63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252F3-59DE-2442-EF31-080EDA90A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BCDB74-53D1-3F9E-4555-D435A782E5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E4138-5B3A-502C-0E93-9D481AA64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DA33C-3163-5B02-25F5-D2D162346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4D5D9-0C2D-4188-DA2B-C6402D743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D926C2-9B54-483E-D3C6-4969398A0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19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4757F5-A304-7739-4469-20D3DAD6D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9FDEC-5979-5B86-DB03-2192A7A74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6DD6A2-7994-38E9-8399-85CC5948A5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61508-A64C-E847-B121-4FFD4432C553}" type="datetimeFigureOut">
              <a:rPr lang="en-US" smtClean="0"/>
              <a:t>1/3/25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128DF-4F62-8BA2-7D7E-5257BC3A2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D2BEF-5E19-7071-AA29-90A5C0DAED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D1BBF-6B19-634A-AECF-5F3E308F3F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691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EF3ADE4-63EF-B36E-7167-5DD5BE6B03F1}"/>
              </a:ext>
            </a:extLst>
          </p:cNvPr>
          <p:cNvSpPr txBox="1">
            <a:spLocks/>
          </p:cNvSpPr>
          <p:nvPr/>
        </p:nvSpPr>
        <p:spPr>
          <a:xfrm>
            <a:off x="320260" y="1489868"/>
            <a:ext cx="1172028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Introduction to SARS-CoV-2 in Global Health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CE491FF-F086-A86F-F0F1-62DD31132A4C}"/>
              </a:ext>
            </a:extLst>
          </p:cNvPr>
          <p:cNvSpPr txBox="1">
            <a:spLocks/>
          </p:cNvSpPr>
          <p:nvPr/>
        </p:nvSpPr>
        <p:spPr>
          <a:xfrm>
            <a:off x="546100" y="4406900"/>
            <a:ext cx="10807700" cy="1770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UChicago Center in Paris</a:t>
            </a:r>
          </a:p>
          <a:p>
            <a:r>
              <a:rPr lang="en-US" dirty="0"/>
              <a:t>Paris, France</a:t>
            </a:r>
          </a:p>
          <a:p>
            <a:r>
              <a:rPr lang="en-US" dirty="0"/>
              <a:t>January 2025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4AD5809-3979-98F1-9C58-517334B4C70D}"/>
              </a:ext>
            </a:extLst>
          </p:cNvPr>
          <p:cNvSpPr txBox="1">
            <a:spLocks/>
          </p:cNvSpPr>
          <p:nvPr/>
        </p:nvSpPr>
        <p:spPr>
          <a:xfrm>
            <a:off x="141515" y="311497"/>
            <a:ext cx="3877826" cy="4197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kern="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BIOS27815: Infectious Diseases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208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D86F3BF-C0B6-F04D-B13B-25C858BCBFFA}"/>
              </a:ext>
            </a:extLst>
          </p:cNvPr>
          <p:cNvSpPr txBox="1"/>
          <p:nvPr/>
        </p:nvSpPr>
        <p:spPr>
          <a:xfrm>
            <a:off x="9838482" y="6550223"/>
            <a:ext cx="24692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100" indent="-276225"/>
            <a:r>
              <a:rPr lang="en-US" sz="1400" dirty="0" err="1"/>
              <a:t>Tegally</a:t>
            </a:r>
            <a:r>
              <a:rPr lang="en-US" sz="1400" dirty="0"/>
              <a:t> et al. 2022. </a:t>
            </a:r>
            <a:r>
              <a:rPr lang="en-US" sz="1400" i="1" dirty="0"/>
              <a:t>Science.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D0E19D1-2CF2-2740-BBD1-4E8EF85C0BB0}"/>
              </a:ext>
            </a:extLst>
          </p:cNvPr>
          <p:cNvSpPr txBox="1">
            <a:spLocks/>
          </p:cNvSpPr>
          <p:nvPr/>
        </p:nvSpPr>
        <p:spPr>
          <a:xfrm>
            <a:off x="208547" y="0"/>
            <a:ext cx="4433104" cy="1764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/>
              <a:t>COVID-19 has hastened the expansion of pathogen genomic sequencing in Africa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F3DE15D-6912-654C-988C-D0B156D0EBC0}"/>
              </a:ext>
            </a:extLst>
          </p:cNvPr>
          <p:cNvGrpSpPr/>
          <p:nvPr/>
        </p:nvGrpSpPr>
        <p:grpSpPr>
          <a:xfrm>
            <a:off x="115746" y="1659563"/>
            <a:ext cx="7381449" cy="3434192"/>
            <a:chOff x="115746" y="1659563"/>
            <a:chExt cx="7381449" cy="3434192"/>
          </a:xfrm>
        </p:grpSpPr>
        <p:pic>
          <p:nvPicPr>
            <p:cNvPr id="8" name="Content Placeholder 4">
              <a:extLst>
                <a:ext uri="{FF2B5EF4-FFF2-40B4-BE49-F238E27FC236}">
                  <a16:creationId xmlns:a16="http://schemas.microsoft.com/office/drawing/2014/main" id="{6D484C31-2196-B948-9E57-EF960C9444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70095" b="59309"/>
            <a:stretch/>
          </p:blipFill>
          <p:spPr>
            <a:xfrm>
              <a:off x="115746" y="1659563"/>
              <a:ext cx="3482177" cy="3434192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4C8B06A-52DF-644E-8853-CA4044940E7D}"/>
                </a:ext>
              </a:extLst>
            </p:cNvPr>
            <p:cNvSpPr/>
            <p:nvPr/>
          </p:nvSpPr>
          <p:spPr>
            <a:xfrm>
              <a:off x="208547" y="1764246"/>
              <a:ext cx="417095" cy="5458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1BEBCBB-18F0-C943-ABF4-26CACDF8A381}"/>
                </a:ext>
              </a:extLst>
            </p:cNvPr>
            <p:cNvSpPr/>
            <p:nvPr/>
          </p:nvSpPr>
          <p:spPr>
            <a:xfrm>
              <a:off x="3597923" y="1659563"/>
              <a:ext cx="417095" cy="5458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E1C7D41-FF24-0443-9358-50E1A3ED2941}"/>
                </a:ext>
              </a:extLst>
            </p:cNvPr>
            <p:cNvSpPr/>
            <p:nvPr/>
          </p:nvSpPr>
          <p:spPr>
            <a:xfrm>
              <a:off x="7080100" y="1659563"/>
              <a:ext cx="417095" cy="5458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1192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D0E19D1-2CF2-2740-BBD1-4E8EF85C0BB0}"/>
              </a:ext>
            </a:extLst>
          </p:cNvPr>
          <p:cNvSpPr txBox="1">
            <a:spLocks/>
          </p:cNvSpPr>
          <p:nvPr/>
        </p:nvSpPr>
        <p:spPr>
          <a:xfrm>
            <a:off x="208547" y="0"/>
            <a:ext cx="4433104" cy="1764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/>
              <a:t>COVID-19 has hastened the expansion of pathogen genomic sequencing in Africa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F3DE15D-6912-654C-988C-D0B156D0EBC0}"/>
              </a:ext>
            </a:extLst>
          </p:cNvPr>
          <p:cNvGrpSpPr/>
          <p:nvPr/>
        </p:nvGrpSpPr>
        <p:grpSpPr>
          <a:xfrm>
            <a:off x="115747" y="1659563"/>
            <a:ext cx="7381448" cy="3434192"/>
            <a:chOff x="115747" y="1659563"/>
            <a:chExt cx="7381448" cy="3434192"/>
          </a:xfrm>
        </p:grpSpPr>
        <p:pic>
          <p:nvPicPr>
            <p:cNvPr id="8" name="Content Placeholder 4">
              <a:extLst>
                <a:ext uri="{FF2B5EF4-FFF2-40B4-BE49-F238E27FC236}">
                  <a16:creationId xmlns:a16="http://schemas.microsoft.com/office/drawing/2014/main" id="{6D484C31-2196-B948-9E57-EF960C9444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0189" b="59309"/>
            <a:stretch/>
          </p:blipFill>
          <p:spPr>
            <a:xfrm>
              <a:off x="115747" y="1659563"/>
              <a:ext cx="6964354" cy="3434192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4C8B06A-52DF-644E-8853-CA4044940E7D}"/>
                </a:ext>
              </a:extLst>
            </p:cNvPr>
            <p:cNvSpPr/>
            <p:nvPr/>
          </p:nvSpPr>
          <p:spPr>
            <a:xfrm>
              <a:off x="208547" y="1764246"/>
              <a:ext cx="417095" cy="5458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1BEBCBB-18F0-C943-ABF4-26CACDF8A381}"/>
                </a:ext>
              </a:extLst>
            </p:cNvPr>
            <p:cNvSpPr/>
            <p:nvPr/>
          </p:nvSpPr>
          <p:spPr>
            <a:xfrm>
              <a:off x="3597923" y="1659563"/>
              <a:ext cx="417095" cy="5458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E1C7D41-FF24-0443-9358-50E1A3ED2941}"/>
                </a:ext>
              </a:extLst>
            </p:cNvPr>
            <p:cNvSpPr/>
            <p:nvPr/>
          </p:nvSpPr>
          <p:spPr>
            <a:xfrm>
              <a:off x="7080100" y="1659563"/>
              <a:ext cx="417095" cy="5458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D969C07-E91D-C279-43DF-A9251977E8C4}"/>
              </a:ext>
            </a:extLst>
          </p:cNvPr>
          <p:cNvSpPr txBox="1"/>
          <p:nvPr/>
        </p:nvSpPr>
        <p:spPr>
          <a:xfrm>
            <a:off x="9838482" y="6550223"/>
            <a:ext cx="24692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100" indent="-276225"/>
            <a:r>
              <a:rPr lang="en-US" sz="1400" dirty="0" err="1"/>
              <a:t>Tegally</a:t>
            </a:r>
            <a:r>
              <a:rPr lang="en-US" sz="1400" dirty="0"/>
              <a:t> et al. 2022. </a:t>
            </a:r>
            <a:r>
              <a:rPr lang="en-US" sz="1400" i="1" dirty="0"/>
              <a:t>Science.</a:t>
            </a:r>
          </a:p>
        </p:txBody>
      </p:sp>
    </p:spTree>
    <p:extLst>
      <p:ext uri="{BB962C8B-B14F-4D97-AF65-F5344CB8AC3E}">
        <p14:creationId xmlns:p14="http://schemas.microsoft.com/office/powerpoint/2010/main" val="2197447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D0E19D1-2CF2-2740-BBD1-4E8EF85C0BB0}"/>
              </a:ext>
            </a:extLst>
          </p:cNvPr>
          <p:cNvSpPr txBox="1">
            <a:spLocks/>
          </p:cNvSpPr>
          <p:nvPr/>
        </p:nvSpPr>
        <p:spPr>
          <a:xfrm>
            <a:off x="208547" y="0"/>
            <a:ext cx="4433104" cy="1764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/>
              <a:t>COVID-19 has hastened the expansion of pathogen genomic sequencing in Africa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F3DE15D-6912-654C-988C-D0B156D0EBC0}"/>
              </a:ext>
            </a:extLst>
          </p:cNvPr>
          <p:cNvGrpSpPr/>
          <p:nvPr/>
        </p:nvGrpSpPr>
        <p:grpSpPr>
          <a:xfrm>
            <a:off x="115746" y="1659563"/>
            <a:ext cx="11643881" cy="3434192"/>
            <a:chOff x="115746" y="1659563"/>
            <a:chExt cx="11643881" cy="3434192"/>
          </a:xfrm>
        </p:grpSpPr>
        <p:pic>
          <p:nvPicPr>
            <p:cNvPr id="8" name="Content Placeholder 4">
              <a:extLst>
                <a:ext uri="{FF2B5EF4-FFF2-40B4-BE49-F238E27FC236}">
                  <a16:creationId xmlns:a16="http://schemas.microsoft.com/office/drawing/2014/main" id="{6D484C31-2196-B948-9E57-EF960C9444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59309"/>
            <a:stretch/>
          </p:blipFill>
          <p:spPr>
            <a:xfrm>
              <a:off x="115746" y="1659563"/>
              <a:ext cx="11643881" cy="3434192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4C8B06A-52DF-644E-8853-CA4044940E7D}"/>
                </a:ext>
              </a:extLst>
            </p:cNvPr>
            <p:cNvSpPr/>
            <p:nvPr/>
          </p:nvSpPr>
          <p:spPr>
            <a:xfrm>
              <a:off x="208547" y="1764246"/>
              <a:ext cx="417095" cy="5458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1BEBCBB-18F0-C943-ABF4-26CACDF8A381}"/>
                </a:ext>
              </a:extLst>
            </p:cNvPr>
            <p:cNvSpPr/>
            <p:nvPr/>
          </p:nvSpPr>
          <p:spPr>
            <a:xfrm>
              <a:off x="3597923" y="1659563"/>
              <a:ext cx="417095" cy="5458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E1C7D41-FF24-0443-9358-50E1A3ED2941}"/>
                </a:ext>
              </a:extLst>
            </p:cNvPr>
            <p:cNvSpPr/>
            <p:nvPr/>
          </p:nvSpPr>
          <p:spPr>
            <a:xfrm>
              <a:off x="7080100" y="1659563"/>
              <a:ext cx="417095" cy="5458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99F65FA-307A-6F91-7416-CD60D753F7CD}"/>
              </a:ext>
            </a:extLst>
          </p:cNvPr>
          <p:cNvSpPr txBox="1"/>
          <p:nvPr/>
        </p:nvSpPr>
        <p:spPr>
          <a:xfrm>
            <a:off x="9838482" y="6550223"/>
            <a:ext cx="24692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100" indent="-276225"/>
            <a:r>
              <a:rPr lang="en-US" sz="1400" dirty="0" err="1"/>
              <a:t>Tegally</a:t>
            </a:r>
            <a:r>
              <a:rPr lang="en-US" sz="1400" dirty="0"/>
              <a:t> et al. 2022. </a:t>
            </a:r>
            <a:r>
              <a:rPr lang="en-US" sz="1400" i="1" dirty="0"/>
              <a:t>Science.</a:t>
            </a:r>
          </a:p>
        </p:txBody>
      </p:sp>
    </p:spTree>
    <p:extLst>
      <p:ext uri="{BB962C8B-B14F-4D97-AF65-F5344CB8AC3E}">
        <p14:creationId xmlns:p14="http://schemas.microsoft.com/office/powerpoint/2010/main" val="3578331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0A44F4FA-DFF3-9F48-9A5F-D97D76B55B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1746" r="51514"/>
          <a:stretch/>
        </p:blipFill>
        <p:spPr>
          <a:xfrm>
            <a:off x="243068" y="1764246"/>
            <a:ext cx="5271041" cy="4590255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99C8CF9-CDC6-2948-985B-15C8FA8D8EE5}"/>
              </a:ext>
            </a:extLst>
          </p:cNvPr>
          <p:cNvSpPr/>
          <p:nvPr/>
        </p:nvSpPr>
        <p:spPr>
          <a:xfrm>
            <a:off x="382167" y="1613775"/>
            <a:ext cx="417095" cy="545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D2C7B8-9C34-894A-A31C-8BBE739B9EDC}"/>
              </a:ext>
            </a:extLst>
          </p:cNvPr>
          <p:cNvSpPr/>
          <p:nvPr/>
        </p:nvSpPr>
        <p:spPr>
          <a:xfrm>
            <a:off x="534567" y="1766175"/>
            <a:ext cx="417095" cy="545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C81C33F-F1E3-0B49-9F07-C99DDBC2F426}"/>
              </a:ext>
            </a:extLst>
          </p:cNvPr>
          <p:cNvSpPr/>
          <p:nvPr/>
        </p:nvSpPr>
        <p:spPr>
          <a:xfrm>
            <a:off x="5369813" y="230591"/>
            <a:ext cx="417095" cy="371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C56077-14DD-834A-B435-7991CAEDB55F}"/>
              </a:ext>
            </a:extLst>
          </p:cNvPr>
          <p:cNvSpPr/>
          <p:nvPr/>
        </p:nvSpPr>
        <p:spPr>
          <a:xfrm>
            <a:off x="5304925" y="3382700"/>
            <a:ext cx="417095" cy="371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5932456-62D8-7440-899B-959B3ED28F73}"/>
              </a:ext>
            </a:extLst>
          </p:cNvPr>
          <p:cNvSpPr txBox="1">
            <a:spLocks/>
          </p:cNvSpPr>
          <p:nvPr/>
        </p:nvSpPr>
        <p:spPr>
          <a:xfrm>
            <a:off x="208547" y="0"/>
            <a:ext cx="4433104" cy="1764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/>
              <a:t>COVID-19 has hastened the expansion of pathogen genomic sequencing in Africa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3131B5-49B3-EE60-C074-0AC075F15273}"/>
              </a:ext>
            </a:extLst>
          </p:cNvPr>
          <p:cNvSpPr txBox="1"/>
          <p:nvPr/>
        </p:nvSpPr>
        <p:spPr>
          <a:xfrm>
            <a:off x="9838482" y="6550223"/>
            <a:ext cx="24692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100" indent="-276225"/>
            <a:r>
              <a:rPr lang="en-US" sz="1400" dirty="0" err="1"/>
              <a:t>Tegally</a:t>
            </a:r>
            <a:r>
              <a:rPr lang="en-US" sz="1400" dirty="0"/>
              <a:t> et al. 2022. </a:t>
            </a:r>
            <a:r>
              <a:rPr lang="en-US" sz="1400" i="1" dirty="0"/>
              <a:t>Science.</a:t>
            </a:r>
          </a:p>
        </p:txBody>
      </p:sp>
    </p:spTree>
    <p:extLst>
      <p:ext uri="{BB962C8B-B14F-4D97-AF65-F5344CB8AC3E}">
        <p14:creationId xmlns:p14="http://schemas.microsoft.com/office/powerpoint/2010/main" val="3370408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0A44F4FA-DFF3-9F48-9A5F-D97D76B55B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1746" r="51514"/>
          <a:stretch/>
        </p:blipFill>
        <p:spPr>
          <a:xfrm>
            <a:off x="243068" y="1764246"/>
            <a:ext cx="5271041" cy="4590255"/>
          </a:xfr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D5295C99-0AEC-BC4C-8F10-6F0117CE1B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866" t="41746" b="23039"/>
          <a:stretch/>
        </p:blipFill>
        <p:spPr>
          <a:xfrm>
            <a:off x="5369813" y="318240"/>
            <a:ext cx="6638181" cy="325000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99C8CF9-CDC6-2948-985B-15C8FA8D8EE5}"/>
              </a:ext>
            </a:extLst>
          </p:cNvPr>
          <p:cNvSpPr/>
          <p:nvPr/>
        </p:nvSpPr>
        <p:spPr>
          <a:xfrm>
            <a:off x="382167" y="1613775"/>
            <a:ext cx="417095" cy="545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D2C7B8-9C34-894A-A31C-8BBE739B9EDC}"/>
              </a:ext>
            </a:extLst>
          </p:cNvPr>
          <p:cNvSpPr/>
          <p:nvPr/>
        </p:nvSpPr>
        <p:spPr>
          <a:xfrm>
            <a:off x="534567" y="1766175"/>
            <a:ext cx="417095" cy="545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C81C33F-F1E3-0B49-9F07-C99DDBC2F426}"/>
              </a:ext>
            </a:extLst>
          </p:cNvPr>
          <p:cNvSpPr/>
          <p:nvPr/>
        </p:nvSpPr>
        <p:spPr>
          <a:xfrm>
            <a:off x="5369813" y="230591"/>
            <a:ext cx="417095" cy="371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C56077-14DD-834A-B435-7991CAEDB55F}"/>
              </a:ext>
            </a:extLst>
          </p:cNvPr>
          <p:cNvSpPr/>
          <p:nvPr/>
        </p:nvSpPr>
        <p:spPr>
          <a:xfrm>
            <a:off x="5304925" y="3382700"/>
            <a:ext cx="417095" cy="371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5932456-62D8-7440-899B-959B3ED28F73}"/>
              </a:ext>
            </a:extLst>
          </p:cNvPr>
          <p:cNvSpPr txBox="1">
            <a:spLocks/>
          </p:cNvSpPr>
          <p:nvPr/>
        </p:nvSpPr>
        <p:spPr>
          <a:xfrm>
            <a:off x="208547" y="0"/>
            <a:ext cx="4433104" cy="1764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/>
              <a:t>COVID-19 has hastened the expansion of pathogen genomic sequencing in Africa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DE6BEF-428E-583D-E065-EF5D77E5ED97}"/>
              </a:ext>
            </a:extLst>
          </p:cNvPr>
          <p:cNvSpPr txBox="1"/>
          <p:nvPr/>
        </p:nvSpPr>
        <p:spPr>
          <a:xfrm>
            <a:off x="9838482" y="6550223"/>
            <a:ext cx="24692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100" indent="-276225"/>
            <a:r>
              <a:rPr lang="en-US" sz="1400" dirty="0" err="1"/>
              <a:t>Tegally</a:t>
            </a:r>
            <a:r>
              <a:rPr lang="en-US" sz="1400" dirty="0"/>
              <a:t> et al. 2022. </a:t>
            </a:r>
            <a:r>
              <a:rPr lang="en-US" sz="1400" i="1" dirty="0"/>
              <a:t>Science.</a:t>
            </a:r>
          </a:p>
        </p:txBody>
      </p:sp>
    </p:spTree>
    <p:extLst>
      <p:ext uri="{BB962C8B-B14F-4D97-AF65-F5344CB8AC3E}">
        <p14:creationId xmlns:p14="http://schemas.microsoft.com/office/powerpoint/2010/main" val="2421382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0A44F4FA-DFF3-9F48-9A5F-D97D76B55B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1746" r="51514"/>
          <a:stretch/>
        </p:blipFill>
        <p:spPr>
          <a:xfrm>
            <a:off x="243068" y="1764246"/>
            <a:ext cx="5271041" cy="4590255"/>
          </a:xfr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68C09A94-455F-3A4B-A67C-D4C9D937A0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866" t="78529"/>
          <a:stretch/>
        </p:blipFill>
        <p:spPr>
          <a:xfrm>
            <a:off x="5503401" y="4098673"/>
            <a:ext cx="6688599" cy="1996632"/>
          </a:xfrm>
          <a:prstGeom prst="rect">
            <a:avLst/>
          </a:prstGeom>
        </p:spPr>
      </p:pic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D5295C99-0AEC-BC4C-8F10-6F0117CE1B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866" t="41746" b="23039"/>
          <a:stretch/>
        </p:blipFill>
        <p:spPr>
          <a:xfrm>
            <a:off x="5369813" y="318240"/>
            <a:ext cx="6638181" cy="325000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99C8CF9-CDC6-2948-985B-15C8FA8D8EE5}"/>
              </a:ext>
            </a:extLst>
          </p:cNvPr>
          <p:cNvSpPr/>
          <p:nvPr/>
        </p:nvSpPr>
        <p:spPr>
          <a:xfrm>
            <a:off x="382167" y="1613775"/>
            <a:ext cx="417095" cy="545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D2C7B8-9C34-894A-A31C-8BBE739B9EDC}"/>
              </a:ext>
            </a:extLst>
          </p:cNvPr>
          <p:cNvSpPr/>
          <p:nvPr/>
        </p:nvSpPr>
        <p:spPr>
          <a:xfrm>
            <a:off x="534567" y="1766175"/>
            <a:ext cx="417095" cy="545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C81C33F-F1E3-0B49-9F07-C99DDBC2F426}"/>
              </a:ext>
            </a:extLst>
          </p:cNvPr>
          <p:cNvSpPr/>
          <p:nvPr/>
        </p:nvSpPr>
        <p:spPr>
          <a:xfrm>
            <a:off x="5369813" y="230591"/>
            <a:ext cx="417095" cy="371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C56077-14DD-834A-B435-7991CAEDB55F}"/>
              </a:ext>
            </a:extLst>
          </p:cNvPr>
          <p:cNvSpPr/>
          <p:nvPr/>
        </p:nvSpPr>
        <p:spPr>
          <a:xfrm>
            <a:off x="5304925" y="3382700"/>
            <a:ext cx="417095" cy="3712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5932456-62D8-7440-899B-959B3ED28F73}"/>
              </a:ext>
            </a:extLst>
          </p:cNvPr>
          <p:cNvSpPr txBox="1">
            <a:spLocks/>
          </p:cNvSpPr>
          <p:nvPr/>
        </p:nvSpPr>
        <p:spPr>
          <a:xfrm>
            <a:off x="208547" y="0"/>
            <a:ext cx="4433104" cy="1764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/>
              <a:t>COVID-19 has hastened the expansion of pathogen genomic sequencing in Africa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3F4ED6-7EBE-303A-1559-A0988A25BEB8}"/>
              </a:ext>
            </a:extLst>
          </p:cNvPr>
          <p:cNvSpPr txBox="1"/>
          <p:nvPr/>
        </p:nvSpPr>
        <p:spPr>
          <a:xfrm>
            <a:off x="9838482" y="6550223"/>
            <a:ext cx="24692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100" indent="-276225"/>
            <a:r>
              <a:rPr lang="en-US" sz="1400" dirty="0" err="1"/>
              <a:t>Tegally</a:t>
            </a:r>
            <a:r>
              <a:rPr lang="en-US" sz="1400" dirty="0"/>
              <a:t> et al. 2022. </a:t>
            </a:r>
            <a:r>
              <a:rPr lang="en-US" sz="1400" i="1" dirty="0"/>
              <a:t>Science.</a:t>
            </a:r>
          </a:p>
        </p:txBody>
      </p:sp>
    </p:spTree>
    <p:extLst>
      <p:ext uri="{BB962C8B-B14F-4D97-AF65-F5344CB8AC3E}">
        <p14:creationId xmlns:p14="http://schemas.microsoft.com/office/powerpoint/2010/main" val="2991324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ig. 1">
            <a:extLst>
              <a:ext uri="{FF2B5EF4-FFF2-40B4-BE49-F238E27FC236}">
                <a16:creationId xmlns:a16="http://schemas.microsoft.com/office/drawing/2014/main" id="{D5DF7FB6-5CC1-193E-918D-758AA569A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4678" y="205855"/>
            <a:ext cx="7978775" cy="6446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D6447A-7E55-A5C4-6A0D-FC8EC9E05FE6}"/>
              </a:ext>
            </a:extLst>
          </p:cNvPr>
          <p:cNvSpPr txBox="1"/>
          <p:nvPr/>
        </p:nvSpPr>
        <p:spPr>
          <a:xfrm>
            <a:off x="9561443" y="6550223"/>
            <a:ext cx="274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100" indent="-276225"/>
            <a:r>
              <a:rPr lang="en-US" sz="1400" dirty="0"/>
              <a:t>Han et al. 2023. </a:t>
            </a:r>
            <a:r>
              <a:rPr lang="en-US" sz="1400" i="1" dirty="0"/>
              <a:t>Nature Genetics.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71B8D5-DE6D-DC24-887B-747382E748BC}"/>
              </a:ext>
            </a:extLst>
          </p:cNvPr>
          <p:cNvSpPr txBox="1">
            <a:spLocks/>
          </p:cNvSpPr>
          <p:nvPr/>
        </p:nvSpPr>
        <p:spPr>
          <a:xfrm>
            <a:off x="208547" y="0"/>
            <a:ext cx="3270149" cy="1764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dirty="0"/>
              <a:t>But there are still many, many gains to be made!</a:t>
            </a:r>
          </a:p>
        </p:txBody>
      </p:sp>
    </p:spTree>
    <p:extLst>
      <p:ext uri="{BB962C8B-B14F-4D97-AF65-F5344CB8AC3E}">
        <p14:creationId xmlns:p14="http://schemas.microsoft.com/office/powerpoint/2010/main" val="2552324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DA696-C08A-8030-676E-87197AFD9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9E0AA-A7C6-0930-569A-275BAD500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4" name="Picture 4" descr="Fig. 4">
            <a:extLst>
              <a:ext uri="{FF2B5EF4-FFF2-40B4-BE49-F238E27FC236}">
                <a16:creationId xmlns:a16="http://schemas.microsoft.com/office/drawing/2014/main" id="{314266C6-A6E9-5184-E8FE-E38BDA2A9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991" y="365125"/>
            <a:ext cx="10716591" cy="623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940DBF-39FB-40D2-3CA9-C389ED5D0719}"/>
              </a:ext>
            </a:extLst>
          </p:cNvPr>
          <p:cNvSpPr txBox="1"/>
          <p:nvPr/>
        </p:nvSpPr>
        <p:spPr>
          <a:xfrm>
            <a:off x="9561443" y="6550223"/>
            <a:ext cx="274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2100" indent="-276225"/>
            <a:r>
              <a:rPr lang="en-US" sz="1400" dirty="0"/>
              <a:t>Han et al. 2023. </a:t>
            </a:r>
            <a:r>
              <a:rPr lang="en-US" sz="1400" i="1" dirty="0"/>
              <a:t>Nature Genetics.</a:t>
            </a:r>
          </a:p>
        </p:txBody>
      </p:sp>
    </p:spTree>
    <p:extLst>
      <p:ext uri="{BB962C8B-B14F-4D97-AF65-F5344CB8AC3E}">
        <p14:creationId xmlns:p14="http://schemas.microsoft.com/office/powerpoint/2010/main" val="1379902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164</Words>
  <Application>Microsoft Macintosh PowerPoint</Application>
  <PresentationFormat>Widescreen</PresentationFormat>
  <Paragraphs>21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Cara Brook</dc:creator>
  <cp:lastModifiedBy>Cara Brook</cp:lastModifiedBy>
  <cp:revision>4</cp:revision>
  <dcterms:created xsi:type="dcterms:W3CDTF">2024-01-22T16:11:00Z</dcterms:created>
  <dcterms:modified xsi:type="dcterms:W3CDTF">2025-01-04T03:22:33Z</dcterms:modified>
</cp:coreProperties>
</file>

<file path=docProps/thumbnail.jpeg>
</file>